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6" r:id="rId20"/>
    <p:sldId id="277" r:id="rId21"/>
    <p:sldId id="278" r:id="rId22"/>
    <p:sldId id="279" r:id="rId23"/>
    <p:sldId id="280" r:id="rId24"/>
    <p:sldId id="282" r:id="rId25"/>
    <p:sldId id="283" r:id="rId26"/>
    <p:sldId id="281" r:id="rId27"/>
    <p:sldId id="284" r:id="rId28"/>
    <p:sldId id="285"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BDAF59-30E3-4214-B75C-6C3E7EA5EFDD}" type="datetimeFigureOut">
              <a:rPr lang="tr-TR" smtClean="0"/>
              <a:t>14.06.2023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9C6977-8E9D-491A-B825-90C8E28F5B5B}" type="slidenum">
              <a:rPr lang="tr-TR" smtClean="0"/>
              <a:t>‹#›</a:t>
            </a:fld>
            <a:endParaRPr lang="tr-TR"/>
          </a:p>
        </p:txBody>
      </p:sp>
    </p:spTree>
    <p:extLst>
      <p:ext uri="{BB962C8B-B14F-4D97-AF65-F5344CB8AC3E}">
        <p14:creationId xmlns:p14="http://schemas.microsoft.com/office/powerpoint/2010/main" val="3997479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49C6977-8E9D-491A-B825-90C8E28F5B5B}" type="slidenum">
              <a:rPr lang="tr-TR" smtClean="0"/>
              <a:t>27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3043E9A-4DA7-4AE8-9725-69C067274A76}" type="datetimeFigureOut">
              <a:rPr lang="tr-TR" smtClean="0"/>
              <a:pPr/>
              <a:t>14.06.2023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501D61-5655-4546-8217-2D95172BA46F}" type="slidenum">
              <a:rPr lang="tr-TR" smtClean="0"/>
              <a:pPr/>
              <a:t>‹#›</a:t>
            </a:fld>
            <a:endParaRPr lang="tr-TR"/>
          </a:p>
        </p:txBody>
      </p:sp>
    </p:spTree>
    <p:extLst>
      <p:ext uri="{BB962C8B-B14F-4D97-AF65-F5344CB8AC3E}">
        <p14:creationId xmlns:p14="http://schemas.microsoft.com/office/powerpoint/2010/main" val="4243535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3043E9A-4DA7-4AE8-9725-69C067274A76}" type="datetimeFigureOut">
              <a:rPr lang="tr-TR" smtClean="0"/>
              <a:pPr/>
              <a:t>14.06.2023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501D61-5655-4546-8217-2D95172BA46F}" type="slidenum">
              <a:rPr lang="tr-TR" smtClean="0"/>
              <a:pPr/>
              <a:t>‹#›</a:t>
            </a:fld>
            <a:endParaRPr lang="tr-TR"/>
          </a:p>
        </p:txBody>
      </p:sp>
    </p:spTree>
    <p:extLst>
      <p:ext uri="{BB962C8B-B14F-4D97-AF65-F5344CB8AC3E}">
        <p14:creationId xmlns:p14="http://schemas.microsoft.com/office/powerpoint/2010/main" val="6357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3043E9A-4DA7-4AE8-9725-69C067274A76}" type="datetimeFigureOut">
              <a:rPr lang="tr-TR" smtClean="0"/>
              <a:pPr/>
              <a:t>14.06.2023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501D61-5655-4546-8217-2D95172BA46F}" type="slidenum">
              <a:rPr lang="tr-TR" smtClean="0"/>
              <a:pPr/>
              <a:t>‹#›</a:t>
            </a:fld>
            <a:endParaRPr lang="tr-TR"/>
          </a:p>
        </p:txBody>
      </p:sp>
    </p:spTree>
    <p:extLst>
      <p:ext uri="{BB962C8B-B14F-4D97-AF65-F5344CB8AC3E}">
        <p14:creationId xmlns:p14="http://schemas.microsoft.com/office/powerpoint/2010/main" val="347438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3043E9A-4DA7-4AE8-9725-69C067274A76}" type="datetimeFigureOut">
              <a:rPr lang="tr-TR" smtClean="0"/>
              <a:pPr/>
              <a:t>14.06.2023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501D61-5655-4546-8217-2D95172BA46F}" type="slidenum">
              <a:rPr lang="tr-TR" smtClean="0"/>
              <a:pPr/>
              <a:t>‹#›</a:t>
            </a:fld>
            <a:endParaRPr lang="tr-TR"/>
          </a:p>
        </p:txBody>
      </p:sp>
    </p:spTree>
    <p:extLst>
      <p:ext uri="{BB962C8B-B14F-4D97-AF65-F5344CB8AC3E}">
        <p14:creationId xmlns:p14="http://schemas.microsoft.com/office/powerpoint/2010/main" val="622585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3043E9A-4DA7-4AE8-9725-69C067274A76}" type="datetimeFigureOut">
              <a:rPr lang="tr-TR" smtClean="0"/>
              <a:pPr/>
              <a:t>14.06.2023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501D61-5655-4546-8217-2D95172BA46F}" type="slidenum">
              <a:rPr lang="tr-TR" smtClean="0"/>
              <a:pPr/>
              <a:t>‹#›</a:t>
            </a:fld>
            <a:endParaRPr lang="tr-TR"/>
          </a:p>
        </p:txBody>
      </p:sp>
    </p:spTree>
    <p:extLst>
      <p:ext uri="{BB962C8B-B14F-4D97-AF65-F5344CB8AC3E}">
        <p14:creationId xmlns:p14="http://schemas.microsoft.com/office/powerpoint/2010/main" val="2811128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3043E9A-4DA7-4AE8-9725-69C067274A76}" type="datetimeFigureOut">
              <a:rPr lang="tr-TR" smtClean="0"/>
              <a:pPr/>
              <a:t>14.06.2023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501D61-5655-4546-8217-2D95172BA46F}" type="slidenum">
              <a:rPr lang="tr-TR" smtClean="0"/>
              <a:pPr/>
              <a:t>‹#›</a:t>
            </a:fld>
            <a:endParaRPr lang="tr-TR"/>
          </a:p>
        </p:txBody>
      </p:sp>
    </p:spTree>
    <p:extLst>
      <p:ext uri="{BB962C8B-B14F-4D97-AF65-F5344CB8AC3E}">
        <p14:creationId xmlns:p14="http://schemas.microsoft.com/office/powerpoint/2010/main" val="1597125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3043E9A-4DA7-4AE8-9725-69C067274A76}" type="datetimeFigureOut">
              <a:rPr lang="tr-TR" smtClean="0"/>
              <a:pPr/>
              <a:t>14.06.2023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5501D61-5655-4546-8217-2D95172BA46F}" type="slidenum">
              <a:rPr lang="tr-TR" smtClean="0"/>
              <a:pPr/>
              <a:t>‹#›</a:t>
            </a:fld>
            <a:endParaRPr lang="tr-TR"/>
          </a:p>
        </p:txBody>
      </p:sp>
    </p:spTree>
    <p:extLst>
      <p:ext uri="{BB962C8B-B14F-4D97-AF65-F5344CB8AC3E}">
        <p14:creationId xmlns:p14="http://schemas.microsoft.com/office/powerpoint/2010/main" val="2112674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3043E9A-4DA7-4AE8-9725-69C067274A76}" type="datetimeFigureOut">
              <a:rPr lang="tr-TR" smtClean="0"/>
              <a:pPr/>
              <a:t>14.06.2023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5501D61-5655-4546-8217-2D95172BA46F}" type="slidenum">
              <a:rPr lang="tr-TR" smtClean="0"/>
              <a:pPr/>
              <a:t>‹#›</a:t>
            </a:fld>
            <a:endParaRPr lang="tr-TR"/>
          </a:p>
        </p:txBody>
      </p:sp>
    </p:spTree>
    <p:extLst>
      <p:ext uri="{BB962C8B-B14F-4D97-AF65-F5344CB8AC3E}">
        <p14:creationId xmlns:p14="http://schemas.microsoft.com/office/powerpoint/2010/main" val="177609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3043E9A-4DA7-4AE8-9725-69C067274A76}" type="datetimeFigureOut">
              <a:rPr lang="tr-TR" smtClean="0"/>
              <a:pPr/>
              <a:t>14.06.2023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5501D61-5655-4546-8217-2D95172BA46F}" type="slidenum">
              <a:rPr lang="tr-TR" smtClean="0"/>
              <a:pPr/>
              <a:t>‹#›</a:t>
            </a:fld>
            <a:endParaRPr lang="tr-TR"/>
          </a:p>
        </p:txBody>
      </p:sp>
    </p:spTree>
    <p:extLst>
      <p:ext uri="{BB962C8B-B14F-4D97-AF65-F5344CB8AC3E}">
        <p14:creationId xmlns:p14="http://schemas.microsoft.com/office/powerpoint/2010/main" val="152274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3043E9A-4DA7-4AE8-9725-69C067274A76}" type="datetimeFigureOut">
              <a:rPr lang="tr-TR" smtClean="0"/>
              <a:pPr/>
              <a:t>14.06.2023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501D61-5655-4546-8217-2D95172BA46F}" type="slidenum">
              <a:rPr lang="tr-TR" smtClean="0"/>
              <a:pPr/>
              <a:t>‹#›</a:t>
            </a:fld>
            <a:endParaRPr lang="tr-TR"/>
          </a:p>
        </p:txBody>
      </p:sp>
    </p:spTree>
    <p:extLst>
      <p:ext uri="{BB962C8B-B14F-4D97-AF65-F5344CB8AC3E}">
        <p14:creationId xmlns:p14="http://schemas.microsoft.com/office/powerpoint/2010/main" val="3238701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3043E9A-4DA7-4AE8-9725-69C067274A76}" type="datetimeFigureOut">
              <a:rPr lang="tr-TR" smtClean="0"/>
              <a:pPr/>
              <a:t>14.06.2023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501D61-5655-4546-8217-2D95172BA46F}" type="slidenum">
              <a:rPr lang="tr-TR" smtClean="0"/>
              <a:pPr/>
              <a:t>‹#›</a:t>
            </a:fld>
            <a:endParaRPr lang="tr-TR"/>
          </a:p>
        </p:txBody>
      </p:sp>
    </p:spTree>
    <p:extLst>
      <p:ext uri="{BB962C8B-B14F-4D97-AF65-F5344CB8AC3E}">
        <p14:creationId xmlns:p14="http://schemas.microsoft.com/office/powerpoint/2010/main" val="382998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043E9A-4DA7-4AE8-9725-69C067274A76}" type="datetimeFigureOut">
              <a:rPr lang="tr-TR" smtClean="0"/>
              <a:pPr/>
              <a:t>14.06.2023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01D61-5655-4546-8217-2D95172BA46F}" type="slidenum">
              <a:rPr lang="tr-TR" smtClean="0"/>
              <a:pPr/>
              <a:t>‹#›</a:t>
            </a:fld>
            <a:endParaRPr lang="tr-TR"/>
          </a:p>
        </p:txBody>
      </p:sp>
    </p:spTree>
    <p:extLst>
      <p:ext uri="{BB962C8B-B14F-4D97-AF65-F5344CB8AC3E}">
        <p14:creationId xmlns:p14="http://schemas.microsoft.com/office/powerpoint/2010/main" val="331411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071547"/>
            <a:ext cx="7772400" cy="3714776"/>
          </a:xfrm>
          <a:ln>
            <a:noFill/>
          </a:ln>
          <a:effectLst>
            <a:outerShdw blurRad="190500" dist="228600" dir="2700000" algn="ctr">
              <a:srgbClr val="000000">
                <a:alpha val="30000"/>
              </a:srgbClr>
            </a:outerShdw>
            <a:reflection blurRad="6350" stA="50000" endA="275" endPos="40000" dist="101600" dir="5400000" sy="-100000" algn="bl" rotWithShape="0"/>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a:lstStyle/>
          <a:p>
            <a:r>
              <a:rPr lang="tr-TR" b="1" dirty="0" smtClean="0"/>
              <a:t>2547 </a:t>
            </a:r>
            <a:r>
              <a:rPr lang="tr-TR" b="1" spc="300" dirty="0" smtClean="0"/>
              <a:t>SAYILI</a:t>
            </a:r>
            <a:r>
              <a:rPr lang="tr-TR" b="1" dirty="0" smtClean="0"/>
              <a:t> YÜKSEKÖĞRETİM </a:t>
            </a:r>
            <a:r>
              <a:rPr lang="tr-TR" b="1" spc="300" dirty="0" smtClean="0"/>
              <a:t>KANUNU</a:t>
            </a:r>
            <a:endParaRPr lang="tr-TR" b="1" spc="300" dirty="0"/>
          </a:p>
        </p:txBody>
      </p:sp>
      <p:sp>
        <p:nvSpPr>
          <p:cNvPr id="3" name="Alt Başlık 2"/>
          <p:cNvSpPr>
            <a:spLocks noGrp="1"/>
          </p:cNvSpPr>
          <p:nvPr>
            <p:ph type="subTitle" idx="1"/>
          </p:nvPr>
        </p:nvSpPr>
        <p:spPr/>
        <p:txBody>
          <a:bodyPr/>
          <a:lstStyle/>
          <a:p>
            <a:endParaRPr lang="tr-TR" dirty="0" smtClean="0"/>
          </a:p>
          <a:p>
            <a:endParaRPr lang="tr-TR" dirty="0"/>
          </a:p>
        </p:txBody>
      </p:sp>
    </p:spTree>
    <p:extLst>
      <p:ext uri="{BB962C8B-B14F-4D97-AF65-F5344CB8AC3E}">
        <p14:creationId xmlns:p14="http://schemas.microsoft.com/office/powerpoint/2010/main" val="3065654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25404"/>
          </a:xfrm>
        </p:spPr>
        <p:txBody>
          <a:bodyPr>
            <a:normAutofit fontScale="90000"/>
          </a:bodyPr>
          <a:lstStyle/>
          <a:p>
            <a:r>
              <a:rPr lang="tr-TR" dirty="0" smtClean="0">
                <a:solidFill>
                  <a:schemeClr val="bg1"/>
                </a:solidFill>
              </a:rPr>
              <a:t>.</a:t>
            </a:r>
            <a:endParaRPr lang="tr-TR" dirty="0">
              <a:solidFill>
                <a:schemeClr val="bg1"/>
              </a:solidFill>
            </a:endParaRPr>
          </a:p>
        </p:txBody>
      </p:sp>
      <p:sp>
        <p:nvSpPr>
          <p:cNvPr id="3" name="2 İçerik Yer Tutucusu"/>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tr-TR" b="1" u="sng" dirty="0" smtClean="0"/>
              <a:t>Üniversite Yönetim Kurulu: </a:t>
            </a:r>
            <a:r>
              <a:rPr lang="tr-TR" dirty="0" smtClean="0"/>
              <a:t>Kuruluş ve işleyişi: Üniversite yönetim kurulu; rektörün başkanlığında dekanlardan, üniversiteye bağlı değişik öğretim birim ve alanlarını temsil edecek şekilde senatoca dört yıl için seçilecek üç profesörden oluşur.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85728"/>
            <a:ext cx="8229600" cy="511156"/>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dirty="0" smtClean="0"/>
              <a:t>FAKÜLTE ORGANLARI</a:t>
            </a:r>
            <a:endParaRPr lang="tr-TR" dirty="0">
              <a:solidFill>
                <a:schemeClr val="bg1"/>
              </a:solidFill>
            </a:endParaRPr>
          </a:p>
        </p:txBody>
      </p:sp>
      <p:sp>
        <p:nvSpPr>
          <p:cNvPr id="3" name="2 İçerik Yer Tutucusu"/>
          <p:cNvSpPr>
            <a:spLocks noGrp="1"/>
          </p:cNvSpPr>
          <p:nvPr>
            <p:ph idx="1"/>
          </p:nvPr>
        </p:nvSpPr>
        <p:spPr>
          <a:xfrm>
            <a:off x="457200" y="928670"/>
            <a:ext cx="8229600" cy="5197493"/>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tr-TR" b="1" u="sng" dirty="0" smtClean="0"/>
              <a:t>Dekan Atanması:</a:t>
            </a:r>
            <a:r>
              <a:rPr lang="tr-TR" dirty="0" smtClean="0"/>
              <a:t> Fakültenin ve birimlerinin temsilcisi olan dekan, rektörün önereceği, üniversite içinden veya dışından üç profesör arasından Yükseköğretim Kurulunca üç yıl süre ile seçilir ve normal usul ile atanır. Süresi biten dekan yeniden atanabilir. Dekan kendisine çalışmalarında yardımcı olmak üzere fakültenin aylıklı öğretim üyeleri arasından en çok iki kişiyi dekan yardımcısı olarak seçer. Ancak merkezi </a:t>
            </a:r>
            <a:r>
              <a:rPr lang="tr-TR" dirty="0" err="1" smtClean="0"/>
              <a:t>açıköğretim</a:t>
            </a:r>
            <a:r>
              <a:rPr lang="tr-TR" dirty="0" smtClean="0"/>
              <a:t> yapmakla görevli üniversitelerde,gerekli hallerde </a:t>
            </a:r>
            <a:r>
              <a:rPr lang="tr-TR" dirty="0" err="1" smtClean="0"/>
              <a:t>açıköğretim</a:t>
            </a:r>
            <a:r>
              <a:rPr lang="tr-TR" dirty="0" smtClean="0"/>
              <a:t> yapmakla görevli fakültenin dekanı tarafından dört dekan yardımcısı seçilebilir.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96842"/>
          </a:xfrm>
        </p:spPr>
        <p:txBody>
          <a:bodyPr>
            <a:normAutofit fontScale="90000"/>
          </a:bodyPr>
          <a:lstStyle/>
          <a:p>
            <a:r>
              <a:rPr lang="tr-TR" dirty="0" smtClean="0">
                <a:solidFill>
                  <a:schemeClr val="bg1"/>
                </a:solidFill>
              </a:rPr>
              <a:t>.</a:t>
            </a:r>
            <a:endParaRPr lang="tr-TR" dirty="0">
              <a:solidFill>
                <a:schemeClr val="bg1"/>
              </a:solidFill>
            </a:endParaRPr>
          </a:p>
        </p:txBody>
      </p:sp>
      <p:sp>
        <p:nvSpPr>
          <p:cNvPr id="3" name="2 İçerik Yer Tutucusu"/>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tr-TR" b="1" u="sng" dirty="0" smtClean="0"/>
              <a:t>Fakülte Kurulu:</a:t>
            </a:r>
            <a:r>
              <a:rPr lang="tr-TR" dirty="0" smtClean="0"/>
              <a:t>Kuruluş ve işleyişi: Fakülte kurulu,dekanın başkanlığında fakülteye bağlı bölümlerin başkanları ile varsa fakülteye bağlı enstitü ve yüksekokul müdürlerinden ve üç yıl için fakültedeki profesörlerin kendi aralarından seçecekleri üç, doçentlerin kendi aralarından seçecekleri iki, doktor öğretim üyelerinin kendi aralarından seçecekleri bir öğretim üyesinden oluşur.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11156"/>
          </a:xfrm>
        </p:spPr>
        <p:txBody>
          <a:bodyPr>
            <a:normAutofit fontScale="90000"/>
          </a:bodyPr>
          <a:lstStyle/>
          <a:p>
            <a:r>
              <a:rPr lang="tr-TR" dirty="0" smtClean="0">
                <a:solidFill>
                  <a:schemeClr val="bg1"/>
                </a:solidFill>
              </a:rPr>
              <a:t>.</a:t>
            </a:r>
            <a:endParaRPr lang="tr-TR" dirty="0">
              <a:solidFill>
                <a:schemeClr val="bg1"/>
              </a:solidFill>
            </a:endParaRPr>
          </a:p>
        </p:txBody>
      </p:sp>
      <p:sp>
        <p:nvSpPr>
          <p:cNvPr id="3" name="2 İçerik Yer Tutucusu"/>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tr-TR" b="1" u="sng" dirty="0" smtClean="0"/>
              <a:t>Fakülte Yönetim Kurulu:</a:t>
            </a:r>
            <a:r>
              <a:rPr lang="tr-TR" dirty="0" smtClean="0"/>
              <a:t> kuruluş ve işleyişi: Fakülte yönetim kurulu, dekanın başkanlığında fakülte kurulunun üç yıl için seçeceği üç profesör, iki doçent ve bir doktor öğretim üyesinden oluşur.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Enstitü Organları</a:t>
            </a:r>
            <a:endParaRPr lang="tr-TR" dirty="0"/>
          </a:p>
        </p:txBody>
      </p:sp>
      <p:sp>
        <p:nvSpPr>
          <p:cNvPr id="3" name="2 İçerik Yer Tutucusu"/>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tr-TR" b="1" u="sng" dirty="0" smtClean="0"/>
              <a:t>Enstitü müdürü</a:t>
            </a:r>
            <a:r>
              <a:rPr lang="tr-TR" dirty="0" smtClean="0"/>
              <a:t>, üç yıl için ilgili fakülte dekanının önerisi üzerine rektör tarafından atanır. Rektörlüğe bağlı enstitülerde bu atama doğrudan rektör tarafından yapılır. Süresi biten müdür tekrar atanabilir. Müdürün, enstitüde görevli aylıklı öğretim elemanları arasından üç yıl için atayacağı en çok iki yardımcısı bulunur. Müdüre vekalet etme veya müdürlüğün boşalması hallerinde yapılacak işlem, dekanlarda olduğu gibidir.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68280"/>
          </a:xfrm>
        </p:spPr>
        <p:txBody>
          <a:bodyPr>
            <a:normAutofit fontScale="90000"/>
          </a:bodyPr>
          <a:lstStyle/>
          <a:p>
            <a:r>
              <a:rPr lang="tr-TR" dirty="0" smtClean="0">
                <a:solidFill>
                  <a:schemeClr val="bg1"/>
                </a:solidFill>
              </a:rPr>
              <a:t>.</a:t>
            </a:r>
            <a:endParaRPr lang="tr-TR" dirty="0">
              <a:solidFill>
                <a:schemeClr val="bg1"/>
              </a:solidFill>
            </a:endParaRPr>
          </a:p>
        </p:txBody>
      </p:sp>
      <p:sp>
        <p:nvSpPr>
          <p:cNvPr id="3" name="2 İçerik Yer Tutucusu"/>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tr-TR" b="1" u="sng" dirty="0" smtClean="0"/>
              <a:t>Enstitü kurulu</a:t>
            </a:r>
            <a:r>
              <a:rPr lang="tr-TR" dirty="0" smtClean="0"/>
              <a:t>, müdürün başkanlığında, müdür yardımcıları ve enstitüyü oluşturan ana bilim dalı başkanlarından oluşur. </a:t>
            </a:r>
          </a:p>
          <a:p>
            <a:r>
              <a:rPr lang="tr-TR" b="1" u="sng" dirty="0" smtClean="0"/>
              <a:t> Enstitü yönetim kurulu</a:t>
            </a:r>
            <a:r>
              <a:rPr lang="tr-TR" dirty="0" smtClean="0"/>
              <a:t>, müdürün başkanlığında, müdür yardımcıları, müdürce gösterilecek altı aday arasından enstitü kurulu tarafından üç yıl için seçilecek üç öğretim üyesinden oluşur.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2547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dirty="0" smtClean="0"/>
              <a:t>Yüksekokul Organları</a:t>
            </a:r>
            <a:endParaRPr lang="tr-TR" dirty="0"/>
          </a:p>
        </p:txBody>
      </p:sp>
      <p:sp>
        <p:nvSpPr>
          <p:cNvPr id="3" name="2 İçerik Yer Tutucusu"/>
          <p:cNvSpPr>
            <a:spLocks noGrp="1"/>
          </p:cNvSpPr>
          <p:nvPr>
            <p:ph idx="1"/>
          </p:nvPr>
        </p:nvSpPr>
        <p:spPr>
          <a:xfrm>
            <a:off x="457200" y="1142984"/>
            <a:ext cx="8329642" cy="5715016"/>
          </a:xfrm>
        </p:spPr>
        <p:style>
          <a:lnRef idx="1">
            <a:schemeClr val="accent1"/>
          </a:lnRef>
          <a:fillRef idx="2">
            <a:schemeClr val="accent1"/>
          </a:fillRef>
          <a:effectRef idx="1">
            <a:schemeClr val="accent1"/>
          </a:effectRef>
          <a:fontRef idx="minor">
            <a:schemeClr val="dk1"/>
          </a:fontRef>
        </p:style>
        <p:txBody>
          <a:bodyPr>
            <a:noAutofit/>
          </a:bodyPr>
          <a:lstStyle/>
          <a:p>
            <a:r>
              <a:rPr lang="tr-TR" sz="2400" b="1" u="sng" dirty="0" smtClean="0"/>
              <a:t>Yüksekokul müdürü</a:t>
            </a:r>
            <a:r>
              <a:rPr lang="tr-TR" sz="2400" dirty="0" smtClean="0"/>
              <a:t>, üç yıl için ilgili fakülte dekanının önerisi üzerine rektör tarafından atanır. Rektörlüğe bağlı yüksekokullarda bu atama doğrudan rektör tarafından yapılır. Süresi biten müdür tekrar atanabilir. Müdürün okulda görevli aylıklı öğretim elemanları arasından üç yıl için atayacağı en çok iki yardımcısı bulunur. Müdüre vekalet etme veya müdürlüğün boşalması hallerinde yapılacak işlem, dekanlarda olduğu gibidir. </a:t>
            </a:r>
          </a:p>
          <a:p>
            <a:r>
              <a:rPr lang="tr-TR" sz="2400" b="1" u="sng" dirty="0" smtClean="0"/>
              <a:t>Yüksek okul kurulu,</a:t>
            </a:r>
            <a:r>
              <a:rPr lang="tr-TR" sz="2400" dirty="0" smtClean="0"/>
              <a:t> müdürün başkanlığında, müdür yardımcıları ve okulu oluşturan bölüm veya ana bilim dalı başkanlarından oluşur. </a:t>
            </a:r>
          </a:p>
          <a:p>
            <a:r>
              <a:rPr lang="tr-TR" sz="2400" b="1" u="sng" dirty="0" smtClean="0"/>
              <a:t> Yüksekokul yönetim kurulu</a:t>
            </a:r>
            <a:r>
              <a:rPr lang="tr-TR" sz="2400" dirty="0" smtClean="0"/>
              <a:t>; müdürün başkanlığında, müdür yardımcıları ile müdürce gösterilecek altı aday arasından yüksekokul kurulu tarafından üç yıl için seçilecek üç öğretim üyesinden oluşur. </a:t>
            </a:r>
            <a:endParaRPr lang="tr-T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Bölüm</a:t>
            </a:r>
            <a:endParaRPr lang="tr-TR" dirty="0"/>
          </a:p>
        </p:txBody>
      </p:sp>
      <p:sp>
        <p:nvSpPr>
          <p:cNvPr id="3" name="2 İçerik Yer Tutucusu"/>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buNone/>
            </a:pPr>
            <a:r>
              <a:rPr lang="tr-TR" dirty="0" smtClean="0"/>
              <a:t>	 Bir fakülte ya da yüksekokulda, aynı veya benzer nitelikte eğitim - öğretim yapan birden fazla bölüm bulunamaz. </a:t>
            </a:r>
          </a:p>
          <a:p>
            <a:pPr>
              <a:buNone/>
            </a:pPr>
            <a:r>
              <a:rPr lang="tr-TR" dirty="0" smtClean="0"/>
              <a:t>	Bölüm, bölüm başkanı tarafından yönetilir. </a:t>
            </a:r>
            <a:r>
              <a:rPr lang="tr-TR" b="1" u="sng" dirty="0" smtClean="0"/>
              <a:t>Bölüm başkanı</a:t>
            </a:r>
            <a:r>
              <a:rPr lang="tr-TR" dirty="0" smtClean="0"/>
              <a:t>; bölümün aylıklı profesörleri, bulunmadığı takdirde doçentleri, doçent de bulunmadığı takdirde doktor öğretim üyeleri arasından fakültelerde dekanca, fakülteye bağlı yüksekokullarda müdürün önerisi üzerine dekanca, rektörlüğe bağlı yüksekokullarda müdürün önerisi üzerine rektörce üç yıl için atanır. Süresi biten başkan tekrar atanabilir. </a:t>
            </a:r>
          </a:p>
          <a:p>
            <a:pPr>
              <a:buNone/>
            </a:pPr>
            <a:r>
              <a:rPr lang="tr-TR" dirty="0" smtClean="0"/>
              <a:t>	Bölüm başkanı, görevi başında bulunamayacağı süreler için öğretim üyelerinden birini vekil olarak bırakır. Herhangi bir nedenle altı aydan fazla ayrılmalarda, kalan süreyi tamamlamak üzere aynı yöntemle yeni bir bölüm başkanı atanır. Bölüm başkanı, bölümün her düzeyde eğitim - öğretim ve araştırmalarından ve bölüme ait her türlü faaliyetin düzenli ve verimli bir şekilde yürütülmesinden sorumludur.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Atamalar</a:t>
            </a:r>
            <a:endParaRPr lang="tr-TR" dirty="0"/>
          </a:p>
        </p:txBody>
      </p:sp>
      <p:sp>
        <p:nvSpPr>
          <p:cNvPr id="3" name="2 İçerik Yer Tutucusu"/>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r>
              <a:rPr lang="tr-TR" b="1" u="sng" dirty="0" smtClean="0"/>
              <a:t>Doktor Öğretim Üyesi </a:t>
            </a:r>
            <a:r>
              <a:rPr lang="tr-TR" dirty="0" smtClean="0"/>
              <a:t> a) Yükseköğretim kurumlarında açık bulunan doktor öğretim üyesi kadroları rektörlükçe ilan edilir. İlan edilen bu kadrolara fakültelerde dekan; diğer birimlerde müdürler, biri o birimin yöneticisi biri de o yükseköğretim kurumunun dışından olmak üzere üç profesör veya doçent tespit ederek bunlardan adayların her biri hakkında yazılı mütalaa isterler. Dekan veya ilgili müdür yönetim kurullarının görüşünü aldıktan sonra önerilerini rektöre sunar. Atama rektör tarafından en çok dört yıl süre ile yapılır. Her atama süresinin sonunda görev kendiliğinden sona erer. Görev süresi sona erenler yeniden atanabilirler. </a:t>
            </a:r>
          </a:p>
          <a:p>
            <a:pPr>
              <a:buNone/>
            </a:pPr>
            <a:r>
              <a:rPr lang="tr-TR" dirty="0" smtClean="0"/>
              <a:t>	b) Doktor öğretim üyeliğine atanabilmek için, doktora ile tıpta, diş hekimliğinde, eczacılıkta ve veteriner hekimlikte uzmanlık unvanını veya Üniversitelerarası Kurulun önerisi üzerine Yükseköğretim Kurulunca tespit edilen belli sanat dallarının birinde yeterlik kazanmış olmak gerekir. </a:t>
            </a:r>
          </a:p>
          <a:p>
            <a:pPr>
              <a:buNone/>
            </a:pPr>
            <a:r>
              <a:rPr lang="tr-TR" dirty="0" smtClean="0"/>
              <a:t>	c) Yükseköğretim kurumları, doktor öğretim üyesi kadrosuna atama için Yükseköğretim Kurulunun onayını almak suretiyle, münhasıran bilimsel kaliteyi artırmak amacına yönelik olarak, bilim disiplinleri arasındaki farklılıkları da göz önünde bulundurarak, objektif ve denetlenebilir nitelikte ek koşullar belirleyebilirler. </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25404"/>
          </a:xfrm>
        </p:spPr>
        <p:txBody>
          <a:bodyPr>
            <a:normAutofit fontScale="90000"/>
          </a:bodyPr>
          <a:lstStyle/>
          <a:p>
            <a:r>
              <a:rPr lang="tr-TR" dirty="0" smtClean="0">
                <a:solidFill>
                  <a:schemeClr val="bg1"/>
                </a:solidFill>
              </a:rPr>
              <a:t>.</a:t>
            </a:r>
            <a:endParaRPr lang="tr-TR" dirty="0">
              <a:solidFill>
                <a:schemeClr val="bg1"/>
              </a:solidFill>
            </a:endParaRPr>
          </a:p>
        </p:txBody>
      </p:sp>
      <p:sp>
        <p:nvSpPr>
          <p:cNvPr id="3" name="2 İçerik Yer Tutucusu"/>
          <p:cNvSpPr>
            <a:spLocks noGrp="1"/>
          </p:cNvSpPr>
          <p:nvPr>
            <p:ph idx="1"/>
          </p:nvPr>
        </p:nvSpPr>
        <p:spPr>
          <a:xfrm>
            <a:off x="457200" y="714356"/>
            <a:ext cx="8229600" cy="5411807"/>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tr-TR" b="1" u="sng" dirty="0" smtClean="0"/>
              <a:t>Doçent atamaları: </a:t>
            </a:r>
            <a:r>
              <a:rPr lang="tr-TR" dirty="0" smtClean="0"/>
              <a:t>Doçentlik başvuruları, Üniversitelerarası Kurulca belirlenen takvime göre yılda en az iki kez yapılır.  Doçentlik başvuruları şartları:</a:t>
            </a:r>
          </a:p>
          <a:p>
            <a:pPr>
              <a:buNone/>
            </a:pPr>
            <a:r>
              <a:rPr lang="tr-TR" dirty="0" smtClean="0"/>
              <a:t>	(1) Bir lisans diploması aldıktan sonra, doktora ile tıpta, diş hekimliğinde, eczacılıkta ve veteriner hekimlikte uzmanlık unvanını veya Üniversitelerarası Kurulun önerisi üzerine Yükseköğretim Kurulunca tespit edilen belli sanat dallarının birinde yeterlik kazanmış olmak. </a:t>
            </a:r>
          </a:p>
          <a:p>
            <a:pPr>
              <a:buNone/>
            </a:pPr>
            <a:r>
              <a:rPr lang="tr-TR" dirty="0" smtClean="0"/>
              <a:t>	(2) Yükseköğretim Kurulu tarafından belirlenen merkezî bir yabancı dil sınavından en az elli beş puan veya uluslararası geçerliliği Yükseköğretim Kurulu tarafından kabul edilen bir yabancı dil sınavından buna denk bir puan almış olmak; doçentlik bilim alanının belli bir yabancı dille ilgili olması halinde ise bu sınavı başka bir yabancı dilde vermek.</a:t>
            </a:r>
          </a:p>
          <a:p>
            <a:pPr>
              <a:buNone/>
            </a:pPr>
            <a:r>
              <a:rPr lang="tr-TR" dirty="0" smtClean="0"/>
              <a:t>	 (3) Üniversitelerarası Kurulun görüşü üzerine Yükseköğretim Kurulu tarafından her bir bilim veya sanat disiplininin özellikleri dikkate alınarak belirlenecek yeterli sayı ve nitelikte özgün bilimsel yayın ve çalışmalar yapmak.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AMAÇ</a:t>
            </a:r>
            <a:endParaRPr lang="tr-TR" dirty="0"/>
          </a:p>
        </p:txBody>
      </p:sp>
      <p:sp>
        <p:nvSpPr>
          <p:cNvPr id="3"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tr-TR" dirty="0" smtClean="0"/>
              <a:t>Bu kanunun amacı; yükseköğretimle ilgili amaç ve ilkeleri belirlemek ve bütün yükseköğretim kurumlarının ve üst kuruluşlarının teşkilatlanma, işleyiş, görev, yetki ve sorumlulukları ile eğitim - öğretim, araştırma, yayım, öğretim elemanları, öğrenciler ve diğer personel ile ilgili esasları bir bütünlük içinde düzenlemektir.</a:t>
            </a:r>
            <a:endParaRPr lang="tr-TR" u="sng" dirty="0"/>
          </a:p>
        </p:txBody>
      </p:sp>
    </p:spTree>
    <p:extLst>
      <p:ext uri="{BB962C8B-B14F-4D97-AF65-F5344CB8AC3E}">
        <p14:creationId xmlns:p14="http://schemas.microsoft.com/office/powerpoint/2010/main" val="778298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25404"/>
          </a:xfrm>
        </p:spPr>
        <p:txBody>
          <a:bodyPr>
            <a:normAutofit fontScale="90000"/>
          </a:bodyPr>
          <a:lstStyle/>
          <a:p>
            <a:r>
              <a:rPr lang="tr-TR" dirty="0" smtClean="0">
                <a:solidFill>
                  <a:schemeClr val="bg1"/>
                </a:solidFill>
              </a:rPr>
              <a:t>.</a:t>
            </a:r>
            <a:endParaRPr lang="tr-TR" dirty="0">
              <a:solidFill>
                <a:schemeClr val="bg1"/>
              </a:solidFill>
            </a:endParaRPr>
          </a:p>
        </p:txBody>
      </p:sp>
      <p:sp>
        <p:nvSpPr>
          <p:cNvPr id="3" name="2 İçerik Yer Tutucusu"/>
          <p:cNvSpPr>
            <a:spLocks noGrp="1"/>
          </p:cNvSpPr>
          <p:nvPr>
            <p:ph idx="1"/>
          </p:nvPr>
        </p:nvSpPr>
        <p:spPr>
          <a:xfrm>
            <a:off x="457200" y="571480"/>
            <a:ext cx="8229600" cy="5554683"/>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buNone/>
            </a:pPr>
            <a:r>
              <a:rPr lang="tr-TR" dirty="0" smtClean="0"/>
              <a:t>	Doçentlik unvanına sahip olanlar yükseköğretim kurumları tarafından ilan edilen doçent kadrolarına başvurur. Doçent kadrosuna başvuran adayların durumlarını incelemek üzere rektör tarafından, varsa biri ilgili birim yöneticisi, en az biri de o üniversite dışından olmak üzere üç profesör tespit edilir. Bu profesörler her aday için ayrı ayrı olmak üzere birer rapor yazarlar ve kadroya atanacak birden fazla aday varsa tercihlerini bildirirler. Üniversite veya yüksek teknoloji enstitüsü yönetim kurulunun bu raporları göz önünde tutarak alacağı karar üzerine, rektör atamayı yapar.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r>
              <a:rPr lang="tr-TR" dirty="0" smtClean="0">
                <a:solidFill>
                  <a:schemeClr val="bg1"/>
                </a:solidFill>
              </a:rPr>
              <a:t>.</a:t>
            </a:r>
            <a:endParaRPr lang="tr-TR" dirty="0">
              <a:solidFill>
                <a:schemeClr val="bg1"/>
              </a:solidFill>
            </a:endParaRPr>
          </a:p>
        </p:txBody>
      </p:sp>
      <p:sp>
        <p:nvSpPr>
          <p:cNvPr id="3" name="2 İçerik Yer Tutucusu"/>
          <p:cNvSpPr>
            <a:spLocks noGrp="1"/>
          </p:cNvSpPr>
          <p:nvPr>
            <p:ph idx="1"/>
          </p:nvPr>
        </p:nvSpPr>
        <p:spPr>
          <a:xfrm>
            <a:off x="457200" y="571480"/>
            <a:ext cx="8229600" cy="5554683"/>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tr-TR" b="1" u="sng" dirty="0" smtClean="0"/>
              <a:t>Profesör atamaları: </a:t>
            </a:r>
            <a:r>
              <a:rPr lang="tr-TR" dirty="0" smtClean="0"/>
              <a:t>Profesör kadrosuna başvuran adayların durumlarını ve bilimsel niteliklerini tespit etmek için üniversite veya yüksek teknoloji enstitüsü yönetim kurulunca en az üçü başka üniversitelerden veya yüksek teknoloji enstitülerinden olmak üzere ilan edilen kadronun bilim alanıyla ilgili beş profesör seçilir. Bu profesörler her aday için ayrı ayrı olmak üzere birer rapor yazarlar ve kadroya atanacak birden fazla aday varsa tercihlerini bildirirler. Üniversite veya yüksek teknoloji enstitüsü yönetim kurulunun bu raporları göz önünde tutarak alacağı karar üzerine, rektör atamayı yapar.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25404"/>
          </a:xfrm>
        </p:spPr>
        <p:txBody>
          <a:bodyPr>
            <a:normAutofit fontScale="90000"/>
          </a:bodyPr>
          <a:lstStyle/>
          <a:p>
            <a:r>
              <a:rPr lang="tr-TR" dirty="0" smtClean="0">
                <a:solidFill>
                  <a:schemeClr val="bg1"/>
                </a:solidFill>
              </a:rPr>
              <a:t>.</a:t>
            </a:r>
            <a:endParaRPr lang="tr-TR" dirty="0">
              <a:solidFill>
                <a:schemeClr val="bg1"/>
              </a:solidFill>
            </a:endParaRPr>
          </a:p>
        </p:txBody>
      </p:sp>
      <p:sp>
        <p:nvSpPr>
          <p:cNvPr id="3" name="2 İçerik Yer Tutucusu"/>
          <p:cNvSpPr>
            <a:spLocks noGrp="1"/>
          </p:cNvSpPr>
          <p:nvPr>
            <p:ph idx="1"/>
          </p:nvPr>
        </p:nvSpPr>
        <p:spPr>
          <a:xfrm>
            <a:off x="457200" y="428604"/>
            <a:ext cx="8229600" cy="5697559"/>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tr-TR" b="1" u="sng" dirty="0" smtClean="0"/>
              <a:t>Öğretim görevlileri; </a:t>
            </a:r>
            <a:r>
              <a:rPr lang="tr-TR" dirty="0" smtClean="0"/>
              <a:t>üniversitelerde ve bağlı birimlerinde bu Kanun uyarınca atanmış öğretim üyesi bulunmayan dersler veya herhangi bir dersin özel bilgi ve uzmanlık isteyen konularının eğitim - öğretim ve uygulamaları için, kendi uzmanlık alanlarındaki çalışma ve eserleri ile tanınmış kişiler, süreli veya ders saati ücreti ile görevlendirilebilirler. Meslek yüksekokullarının Yükseköğretim Kurulu tarafından belirlenen uzmanlık alanlarına başvuracak olanlar hariç olmak üzere öğretim görevlisi kadrosuna başvuracak adaylarda en az tezli yüksek lisans derecesine sahip olmak şartı aranır. Öğretim görevlileri, ilgili yönetim kurullarının görüşleri alınarak fakültelerde dekanların, rektörlüğe bağlı bölümlerde bölüm başkanlarının önerileri üzerine ve rektörün onayı ile öğretim üyesi, araştırma görevlisi ve öğretim görevlisi kadrolarına atanabilirler veya kadro şartı aranmaksızın ders saati ücreti veya sözleşmeli olarak istihdam edilebilirler. Öğretim üyesi kadrolarına öğretim görevlileri en çok iki yıl süre ile atanabilirler; bu süre sonunda işgal ettikleri kadroya başvuran öğretim üyesi bulunmadığı ve görevlerine devamda yarar görüldüğü takdirde aynı usulle yeniden atanabilirler. Atanma süresi sonunda görevleri kendiliğinden sona erer. Bunların yeniden atanmaları mümkündür. Bu takdirde ilk atama usulü uygulanır. </a:t>
            </a:r>
            <a:r>
              <a:rPr lang="tr-TR" dirty="0" err="1" smtClean="0"/>
              <a:t>Konservatuvarlar</a:t>
            </a:r>
            <a:r>
              <a:rPr lang="tr-TR" dirty="0" smtClean="0"/>
              <a:t> ile meslek yüksekokullarına gerektiğinde sürekli olarak öğretim görevlisi atanabilir.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25404"/>
          </a:xfrm>
        </p:spPr>
        <p:txBody>
          <a:bodyPr>
            <a:normAutofit fontScale="90000"/>
          </a:bodyPr>
          <a:lstStyle/>
          <a:p>
            <a:r>
              <a:rPr lang="tr-TR" dirty="0" smtClean="0">
                <a:solidFill>
                  <a:schemeClr val="bg1"/>
                </a:solidFill>
              </a:rPr>
              <a:t>.</a:t>
            </a:r>
            <a:endParaRPr lang="tr-TR" dirty="0">
              <a:solidFill>
                <a:schemeClr val="bg1"/>
              </a:solidFill>
            </a:endParaRPr>
          </a:p>
        </p:txBody>
      </p:sp>
      <p:sp>
        <p:nvSpPr>
          <p:cNvPr id="3" name="2 İçerik Yer Tutucusu"/>
          <p:cNvSpPr>
            <a:spLocks noGrp="1"/>
          </p:cNvSpPr>
          <p:nvPr>
            <p:ph idx="1"/>
          </p:nvPr>
        </p:nvSpPr>
        <p:spPr>
          <a:xfrm>
            <a:off x="457200" y="500042"/>
            <a:ext cx="8229600" cy="5626121"/>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tr-TR" b="1" u="sng" dirty="0" smtClean="0"/>
              <a:t>Araştırma görevlileri</a:t>
            </a:r>
            <a:r>
              <a:rPr lang="tr-TR" dirty="0" smtClean="0"/>
              <a:t>, yükseköğretim kurumlarında yapılan araştırma, inceleme ve deneylerde yardımcı olan ve yetkili organlarca verilen ilgili diğer görevleri yapan öğretim elemanıdır. Araştırma görevlisi kadrosuna başvurabilmek için sınavın yapıldığı yılın ocak ayının birinci günü itibarıyla otuz beş yaşını doldurmamış olmak gerekir. Bunlar ilgili anabilim veya </a:t>
            </a:r>
            <a:r>
              <a:rPr lang="tr-TR" dirty="0" err="1" smtClean="0"/>
              <a:t>anasanat</a:t>
            </a:r>
            <a:r>
              <a:rPr lang="tr-TR" dirty="0" smtClean="0"/>
              <a:t> dalı başkanlarının önerisi, Bölüm Başkanı, Dekan, enstitü, yüksekokul veya </a:t>
            </a:r>
            <a:r>
              <a:rPr lang="tr-TR" dirty="0" err="1" smtClean="0"/>
              <a:t>konservatuvar</a:t>
            </a:r>
            <a:r>
              <a:rPr lang="tr-TR" dirty="0" smtClean="0"/>
              <a:t> müdürünün olumlu görüşü üzerine rektörün onayı ile araştırma görevlisi kadrolarına en çok üç yıl süre ile atanırlar; atanma süresi sonunda görevleri kendiliğinden sona erer. </a:t>
            </a:r>
          </a:p>
          <a:p>
            <a:r>
              <a:rPr lang="tr-TR" dirty="0" smtClean="0"/>
              <a:t>01 Ocak 2018 tarihinden itibaren yürürlüğe giren 2547 sayılı Kanunun ek 38 inci maddesi çerçevesinde devlet yükseköğretim kurumlarında araştırma görevlisi </a:t>
            </a:r>
            <a:r>
              <a:rPr lang="tr-TR" smtClean="0"/>
              <a:t>kadrolarına </a:t>
            </a:r>
            <a:r>
              <a:rPr lang="tr-TR" smtClean="0"/>
              <a:t>atamalar </a:t>
            </a:r>
            <a:r>
              <a:rPr lang="tr-TR" dirty="0" smtClean="0"/>
              <a:t>aynı kanunun 50/d statüsünde yapılmaktadır.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96842"/>
          </a:xfrm>
        </p:spPr>
        <p:txBody>
          <a:bodyPr>
            <a:normAutofit fontScale="90000"/>
          </a:bodyPr>
          <a:lstStyle/>
          <a:p>
            <a:r>
              <a:rPr lang="tr-TR" dirty="0" smtClean="0">
                <a:solidFill>
                  <a:schemeClr val="bg1"/>
                </a:solidFill>
              </a:rPr>
              <a:t>.</a:t>
            </a:r>
            <a:endParaRPr lang="tr-TR" dirty="0">
              <a:solidFill>
                <a:schemeClr val="bg1"/>
              </a:solidFill>
            </a:endParaRPr>
          </a:p>
        </p:txBody>
      </p:sp>
      <p:sp>
        <p:nvSpPr>
          <p:cNvPr id="3" name="2 İçerik Yer Tutucusu"/>
          <p:cNvSpPr>
            <a:spLocks noGrp="1"/>
          </p:cNvSpPr>
          <p:nvPr>
            <p:ph idx="1"/>
          </p:nvPr>
        </p:nvSpPr>
        <p:spPr>
          <a:xfrm>
            <a:off x="457200" y="357166"/>
            <a:ext cx="8229600" cy="5768997"/>
          </a:xfrm>
        </p:spPr>
        <p:style>
          <a:lnRef idx="1">
            <a:schemeClr val="accent1"/>
          </a:lnRef>
          <a:fillRef idx="2">
            <a:schemeClr val="accent1"/>
          </a:fillRef>
          <a:effectRef idx="1">
            <a:schemeClr val="accent1"/>
          </a:effectRef>
          <a:fontRef idx="minor">
            <a:schemeClr val="dk1"/>
          </a:fontRef>
        </p:style>
        <p:txBody>
          <a:bodyPr>
            <a:normAutofit/>
          </a:bodyPr>
          <a:lstStyle/>
          <a:p>
            <a:r>
              <a:rPr lang="tr-TR" b="1" u="sng" dirty="0" smtClean="0"/>
              <a:t>Yabancı uyruklu öğretim elemanları: </a:t>
            </a:r>
            <a:r>
              <a:rPr lang="tr-TR" dirty="0" smtClean="0"/>
              <a:t> Yükseköğretim kurumlarında, sözleşme ile görevlendirilecek yabancı uyruklu öğretim elemanları, ilgili fakülte, enstitü veya yüksekokul yönetim kurulunun önerisi ve üniversite yönetim kurulunun uygun görüşü üzerine rektör tarafından atanırlar. Bunlar, öğretim görevleri bakımından, bu kanunda aylıklı öğretim elemanları için konulmuş olan hükümlere tabidirler.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Unvanların Korunması</a:t>
            </a:r>
            <a:endParaRPr lang="tr-TR" dirty="0"/>
          </a:p>
        </p:txBody>
      </p:sp>
      <p:sp>
        <p:nvSpPr>
          <p:cNvPr id="3" name="2 İçerik Yer Tutucusu"/>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tr-TR" dirty="0" smtClean="0"/>
              <a:t>Öğretim üyeleri, bu kanunda yazılı hükümler dışında kazanmış oldukları akademik unvanlardan yoksun bırakılamazlar. Başka bir işe geçmek, emekli olmak veya çekilmek ya da işten çekilmiş sayılmak yoluyla öğretim görevinden ayrılanlar, akademik unvanlarını taşıyabilirler. Ancak profesörlük, doçentlik veya doktor öğretim üyesi unvanlarını kazananlar her unvan dönemi içinde yükseköğretim kurumlarında fiilen iki yıl görev yapmadıkları takdirde yükseköğretim kurumları dışındaki çalışmalarında bu unvanı kullanamazlar.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Emeklilik Yaş Haddi</a:t>
            </a:r>
            <a:endParaRPr lang="tr-TR" dirty="0"/>
          </a:p>
        </p:txBody>
      </p:sp>
      <p:sp>
        <p:nvSpPr>
          <p:cNvPr id="3" name="2 İçerik Yer Tutucusu"/>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tr-TR" dirty="0" smtClean="0"/>
              <a:t>Öğretim üyelerinin görevleri ile ilişkilerinin kesilmesini gerektiren yaş haddi 67 yaşını doldurdukları tarihtir.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dirty="0" smtClean="0"/>
              <a:t>Yurt içinde ve yurt dışında görevlendirme</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Öğretim elemanlarının kurumlarından yolluk almaksızın yurt içinde ve dışında kongre, konferans, seminer ve benzeri bilimsel toplantılarla, bilim ve meslekleri ile ilgili diğer toplantılara katılmalarına,araştırma ve inceleme gezileri yapmalarına, araştırma ve incelemenin gerektirdiği yerde bulunmalarına, bir haftaya kadar dekan, enstitü ve yüksek okul müdürleri, </a:t>
            </a:r>
            <a:r>
              <a:rPr lang="tr-TR" dirty="0" err="1" smtClean="0"/>
              <a:t>onbeş</a:t>
            </a:r>
            <a:r>
              <a:rPr lang="tr-TR" dirty="0" smtClean="0"/>
              <a:t> güne kadar rektörler izin verebilirler. Bu şekilde </a:t>
            </a:r>
            <a:r>
              <a:rPr lang="tr-TR" dirty="0" err="1" smtClean="0"/>
              <a:t>onbeş</a:t>
            </a:r>
            <a:r>
              <a:rPr lang="tr-TR" dirty="0" smtClean="0"/>
              <a:t> günü aşan veya yolluk verilmesini gerektiren veya araştırma ve incelemenin gerektirdiği masrafların üniversite ile buna bağlı birimlerin bütçesinden veya döner sermaye gelirlerinden ödenmesi </a:t>
            </a:r>
            <a:r>
              <a:rPr lang="tr-TR" dirty="0" err="1" smtClean="0"/>
              <a:t>icabeden</a:t>
            </a:r>
            <a:r>
              <a:rPr lang="tr-TR" dirty="0" smtClean="0"/>
              <a:t> durumlarda, ilgili yönetim kurulunun kararı ve rektörün onayı gereklidir.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err="1" smtClean="0"/>
              <a:t>Kurumlararası</a:t>
            </a:r>
            <a:r>
              <a:rPr lang="tr-TR" dirty="0" smtClean="0"/>
              <a:t> Yardımlaşma</a:t>
            </a:r>
            <a:endParaRPr lang="tr-TR" dirty="0"/>
          </a:p>
        </p:txBody>
      </p:sp>
      <p:sp>
        <p:nvSpPr>
          <p:cNvPr id="3" name="2 İçerik Yer Tutucusu"/>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r>
              <a:rPr lang="tr-TR" dirty="0" smtClean="0"/>
              <a:t>Yükseköğretim kurumlarında görevli öğretim üyeleri ile öğretim görevlileri bağlı bulundukları fakülte veya yüksekokulda haftalık ders yükünü dolduramadıkları takdirde, kendi üniversitelerinin diğer birimlerinde veya o şehirdeki yükseköğretim kurumlarında ders yükünü doldurmak üzere rektör tarafından görevlendirilebilirler.</a:t>
            </a:r>
          </a:p>
          <a:p>
            <a:endParaRPr lang="tr-TR" dirty="0" smtClean="0"/>
          </a:p>
          <a:p>
            <a:r>
              <a:rPr lang="tr-TR" dirty="0" smtClean="0"/>
              <a:t>Öğretim üyeleri, ihtiyacı olan üniversitenin isteği ve kendi arzusu üzerine ve ilgili yönetim kurullarının görüşü, rektörün önerisi ile Yükseköğretim Kurulu tarafından,istekte bulunan üniversitenin birimlerinde en az bir eğitim-öğretim yılı için görevlendirilebilirler. </a:t>
            </a:r>
          </a:p>
          <a:p>
            <a:r>
              <a:rPr lang="tr-TR" dirty="0" smtClean="0"/>
              <a:t>Bu kanun kapsamına girmeyen Millî Savunma Üniversitesi, Jandarma ve Sahil Güvenlik Akademisi ile Emniyet Teşkilatına bağlı yükseköğretim kurumlarının öğretim elemanı ihtiyacı; bu kurumların tercihan bulundukları şehirlerdeki diğer yükseköğretim kurumlarından koordine sonucu ismen yapacakları istek üzerine,</a:t>
            </a:r>
          </a:p>
          <a:p>
            <a:r>
              <a:rPr lang="tr-TR" dirty="0" smtClean="0"/>
              <a:t>Kendi üniversitelerinin aynı şehirdeki diğer birimlerinden veya aynı şehirdeki diğer yüksek öğretim kurumlarından görevlendirilebilecek öğretim elemanı bulunmaması halinde, başka şehirlerdeki yüksek öğretim kurumlarından ders vermek üzere görevlendirilen öğretim elemanı görevlendirilebilir.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TANIMLAR</a:t>
            </a:r>
            <a:endParaRPr lang="tr-TR" dirty="0"/>
          </a:p>
        </p:txBody>
      </p:sp>
      <p:sp>
        <p:nvSpPr>
          <p:cNvPr id="3"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tr-TR" b="1" u="sng" dirty="0" smtClean="0"/>
              <a:t> Yükseköğretim: </a:t>
            </a:r>
            <a:r>
              <a:rPr lang="tr-TR" dirty="0" smtClean="0"/>
              <a:t>Milli eğitim sistemi içinde, ortaöğretime dayalı, en az dört yarı yılı kapsayan her kademedeki eğitim - öğretimin tümüdür.</a:t>
            </a:r>
          </a:p>
          <a:p>
            <a:r>
              <a:rPr lang="tr-TR" b="1" u="sng" dirty="0" smtClean="0"/>
              <a:t>Üst Kuruluşlar:</a:t>
            </a:r>
            <a:r>
              <a:rPr lang="tr-TR" dirty="0" smtClean="0"/>
              <a:t> Yükseköğretim Kurulu ve Üniversitelerarası Kuruldur. </a:t>
            </a:r>
          </a:p>
          <a:p>
            <a:r>
              <a:rPr lang="tr-TR" b="1" u="sng" dirty="0" smtClean="0"/>
              <a:t>Yükseköğretim Kurumları: </a:t>
            </a:r>
            <a:r>
              <a:rPr lang="tr-TR" dirty="0" smtClean="0"/>
              <a:t>Üniversite ile yüksek teknoloji enstitüleri ve bunların bünyesinde yer alan fakülteler, enstitüler, yüksekokullar, konservatuvarlar, araştırma ve uygulama merkezleri ile bir üniversite veya yüksek teknoloji enstitüsüne bağlı meslek yüksekokulları ile bir üniversite veya yüksek teknoloji enstitüsüne bağlı olmaksızın ve kazanç amacına yönelik olmamak şartı ile vakıflar tarafından kurulan meslek yüksekokullarıdır. Yüksek teknoloji enstitüsü, özellikle teknoloji alanlarında yüksek düzeyde araştırma, eğitim - öğretim, üretim, yayın ve danışmanlık yapan, kamu tüzel kişiliğine ve bilimsel özerkliğe sahip bir yükseköğretim kurumudur.</a:t>
            </a:r>
          </a:p>
          <a:p>
            <a:endParaRPr lang="tr-TR" dirty="0"/>
          </a:p>
        </p:txBody>
      </p:sp>
    </p:spTree>
    <p:extLst>
      <p:ext uri="{BB962C8B-B14F-4D97-AF65-F5344CB8AC3E}">
        <p14:creationId xmlns:p14="http://schemas.microsoft.com/office/powerpoint/2010/main" val="1781437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144016"/>
          </a:xfrm>
        </p:spPr>
        <p:txBody>
          <a:bodyPr>
            <a:normAutofit fontScale="90000"/>
          </a:bodyPr>
          <a:lstStyle/>
          <a:p>
            <a:r>
              <a:rPr lang="tr-TR" dirty="0" smtClean="0">
                <a:solidFill>
                  <a:schemeClr val="bg1"/>
                </a:solidFill>
              </a:rPr>
              <a:t>.</a:t>
            </a:r>
            <a:endParaRPr lang="tr-TR" dirty="0">
              <a:solidFill>
                <a:schemeClr val="bg1"/>
              </a:solidFill>
            </a:endParaRPr>
          </a:p>
        </p:txBody>
      </p:sp>
      <p:sp>
        <p:nvSpPr>
          <p:cNvPr id="3"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tr-TR" b="1" u="sng" dirty="0" smtClean="0"/>
              <a:t>Üniversite: </a:t>
            </a:r>
            <a:r>
              <a:rPr lang="tr-TR" dirty="0" smtClean="0"/>
              <a:t>Bilimsel özerkliğe ve kamu tüzelkişiliğine sahip yüksek düzeyde eğitim - öğretim, bilimsel araştırma, yayın ve danışmanlık yapan; fakülte, enstitü, yüksekokul ve benzeri kuruluş ve birimlerden oluşan bir yükseköğretim kurumudur. </a:t>
            </a:r>
          </a:p>
          <a:p>
            <a:r>
              <a:rPr lang="tr-TR" b="1" u="sng" dirty="0" smtClean="0"/>
              <a:t>Fakülte: </a:t>
            </a:r>
            <a:r>
              <a:rPr lang="tr-TR" dirty="0" smtClean="0"/>
              <a:t>Yüksek düzeyde eğitim - öğretim, bilimsel araştırma ve yayın yapan; kendisine birimler bağlanabilen bir yükseköğretim kurumudur. </a:t>
            </a:r>
          </a:p>
          <a:p>
            <a:r>
              <a:rPr lang="tr-TR" b="1" u="sng" dirty="0" smtClean="0"/>
              <a:t>Enstitü:</a:t>
            </a:r>
            <a:r>
              <a:rPr lang="tr-TR" dirty="0" smtClean="0"/>
              <a:t> Üniversitelerde ve fakültelerde birden fazla benzer ve ilgili bilim dallarında lisans üstü, eğitim - öğretim, bilimsel araştırma ve uygulama yapan bir yükseköğretim kurumudur. </a:t>
            </a:r>
          </a:p>
          <a:p>
            <a:r>
              <a:rPr lang="tr-TR" b="1" u="sng" dirty="0" smtClean="0"/>
              <a:t>Yüksekokul:</a:t>
            </a:r>
            <a:r>
              <a:rPr lang="tr-TR" dirty="0" smtClean="0"/>
              <a:t> Belirli bir mesleğe yönelik eğitim öğretime ağırlık veren bir yükseköğretim kurumudur. </a:t>
            </a:r>
          </a:p>
          <a:p>
            <a:r>
              <a:rPr lang="tr-TR" b="1" u="sng" dirty="0" err="1" smtClean="0"/>
              <a:t>Konservatuvar</a:t>
            </a:r>
            <a:r>
              <a:rPr lang="tr-TR" b="1" u="sng" dirty="0" smtClean="0"/>
              <a:t>:</a:t>
            </a:r>
            <a:r>
              <a:rPr lang="tr-TR" dirty="0" smtClean="0"/>
              <a:t> Müzik ve sahne sanatlarında sanatçı yetiştiren bir yükseköğretim kurumudur.</a:t>
            </a:r>
          </a:p>
          <a:p>
            <a:endParaRPr lang="tr-TR" dirty="0"/>
          </a:p>
        </p:txBody>
      </p:sp>
    </p:spTree>
    <p:extLst>
      <p:ext uri="{BB962C8B-B14F-4D97-AF65-F5344CB8AC3E}">
        <p14:creationId xmlns:p14="http://schemas.microsoft.com/office/powerpoint/2010/main" val="738085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346050"/>
          </a:xfrm>
        </p:spPr>
        <p:txBody>
          <a:bodyPr>
            <a:normAutofit fontScale="90000"/>
          </a:bodyPr>
          <a:lstStyle/>
          <a:p>
            <a:r>
              <a:rPr lang="tr-TR" dirty="0" smtClean="0">
                <a:solidFill>
                  <a:schemeClr val="bg1"/>
                </a:solidFill>
              </a:rPr>
              <a:t>.</a:t>
            </a:r>
            <a:endParaRPr lang="tr-TR" dirty="0">
              <a:solidFill>
                <a:schemeClr val="bg1"/>
              </a:solidFill>
            </a:endParaRPr>
          </a:p>
        </p:txBody>
      </p:sp>
      <p:sp>
        <p:nvSpPr>
          <p:cNvPr id="3"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tr-TR" b="1" u="sng" dirty="0" smtClean="0"/>
              <a:t>Meslek Yüksekokulu:</a:t>
            </a:r>
            <a:r>
              <a:rPr lang="tr-TR" dirty="0" smtClean="0"/>
              <a:t> Belirli mesleklere yönelik nitelikli insan gücü yetiştirmeyi amaçlayan, yılda iki veya üç dönem olmak üzere iki yıllık </a:t>
            </a:r>
            <a:r>
              <a:rPr lang="tr-TR" dirty="0" err="1" smtClean="0"/>
              <a:t>eğitimöğretim</a:t>
            </a:r>
            <a:r>
              <a:rPr lang="tr-TR" dirty="0" smtClean="0"/>
              <a:t> sürdüren, </a:t>
            </a:r>
            <a:r>
              <a:rPr lang="tr-TR" dirty="0" err="1" smtClean="0"/>
              <a:t>önlisans</a:t>
            </a:r>
            <a:r>
              <a:rPr lang="tr-TR" dirty="0" smtClean="0"/>
              <a:t> derecesi veren bir yükseköğretim kurumudur.</a:t>
            </a:r>
          </a:p>
          <a:p>
            <a:r>
              <a:rPr lang="tr-TR" dirty="0" smtClean="0"/>
              <a:t> </a:t>
            </a:r>
            <a:r>
              <a:rPr lang="tr-TR" b="1" u="sng" dirty="0" smtClean="0"/>
              <a:t>Uygulama ve Araştırma Merkezi:</a:t>
            </a:r>
            <a:r>
              <a:rPr lang="tr-TR" dirty="0" smtClean="0"/>
              <a:t> Yükseköğretim kurumlarında eğitim öğretimin desteklenmesi amacıyla çeşitli alanların uygulama ihtiyacı ve bazı meslek dallarının hazırlık ve destek faaliyetleri için eğitim - öğretim, uygulama ve araştırmaların sürdürüldüğü bir yükseköğretim kurumudur.</a:t>
            </a:r>
          </a:p>
          <a:p>
            <a:r>
              <a:rPr lang="tr-TR" dirty="0" smtClean="0"/>
              <a:t> </a:t>
            </a:r>
            <a:r>
              <a:rPr lang="tr-TR" b="1" u="sng" dirty="0" smtClean="0"/>
              <a:t>Bölüm:</a:t>
            </a:r>
            <a:r>
              <a:rPr lang="tr-TR" dirty="0" smtClean="0"/>
              <a:t> Amaç, kapsam ve nitelik yönünden bir bütün teşkil eden, birbirini tamamlayan veya birbirine yakın anabilim ve </a:t>
            </a:r>
            <a:r>
              <a:rPr lang="tr-TR" dirty="0" err="1" smtClean="0"/>
              <a:t>anasanat</a:t>
            </a:r>
            <a:r>
              <a:rPr lang="tr-TR" dirty="0" smtClean="0"/>
              <a:t> dallarından oluşan; fakültelerin ve yüksekokulların eğitim - öğretim, bilimsel araştırma ve uygulama birimidir. Anabilim dalı ve </a:t>
            </a:r>
            <a:r>
              <a:rPr lang="tr-TR" dirty="0" err="1" smtClean="0"/>
              <a:t>anasanat</a:t>
            </a:r>
            <a:r>
              <a:rPr lang="tr-TR" dirty="0" smtClean="0"/>
              <a:t> dalları bilim ve sanat dallarından oluşur. Yükseköğretimdeki çeşitli birimlerin ortak derslerini vermek üzere rektörlüğe bağlı bölümler de kurulabilir. </a:t>
            </a:r>
            <a:endParaRPr lang="tr-TR" dirty="0"/>
          </a:p>
        </p:txBody>
      </p:sp>
    </p:spTree>
    <p:extLst>
      <p:ext uri="{BB962C8B-B14F-4D97-AF65-F5344CB8AC3E}">
        <p14:creationId xmlns:p14="http://schemas.microsoft.com/office/powerpoint/2010/main" val="459870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53966"/>
          </a:xfrm>
        </p:spPr>
        <p:txBody>
          <a:bodyPr>
            <a:normAutofit fontScale="90000"/>
          </a:bodyPr>
          <a:lstStyle/>
          <a:p>
            <a:r>
              <a:rPr lang="tr-TR" dirty="0" smtClean="0">
                <a:solidFill>
                  <a:schemeClr val="bg1"/>
                </a:solidFill>
              </a:rPr>
              <a:t>.</a:t>
            </a:r>
            <a:endParaRPr lang="tr-TR" dirty="0">
              <a:solidFill>
                <a:schemeClr val="bg1"/>
              </a:solidFill>
            </a:endParaRPr>
          </a:p>
        </p:txBody>
      </p:sp>
      <p:sp>
        <p:nvSpPr>
          <p:cNvPr id="3"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r>
              <a:rPr lang="tr-TR" b="1" u="sng" dirty="0" smtClean="0"/>
              <a:t>Öğretim Elemanları: </a:t>
            </a:r>
            <a:r>
              <a:rPr lang="tr-TR" dirty="0" smtClean="0"/>
              <a:t>Yükseköğretim kurumlarında görevli </a:t>
            </a:r>
            <a:r>
              <a:rPr lang="tr-TR" u="sng" dirty="0" smtClean="0"/>
              <a:t>öğretim üyeleri, öğretim görevlileri ve araştırma görevlileridir.</a:t>
            </a:r>
          </a:p>
          <a:p>
            <a:r>
              <a:rPr lang="tr-TR" b="1" u="sng" dirty="0" smtClean="0"/>
              <a:t>Öğretim Üyeleri: </a:t>
            </a:r>
            <a:r>
              <a:rPr lang="tr-TR" dirty="0" smtClean="0"/>
              <a:t>Yükseköğretim kurumlarında görevli </a:t>
            </a:r>
            <a:r>
              <a:rPr lang="tr-TR" u="sng" dirty="0" smtClean="0"/>
              <a:t>profesör, doçent ve doktor öğretim üyeleridir.</a:t>
            </a:r>
          </a:p>
          <a:p>
            <a:r>
              <a:rPr lang="tr-TR" b="1" u="sng" dirty="0" smtClean="0"/>
              <a:t> Profesör: </a:t>
            </a:r>
            <a:r>
              <a:rPr lang="tr-TR" dirty="0" smtClean="0"/>
              <a:t>En yüksek düzeydeki akademik unvana sahip kişidir.</a:t>
            </a:r>
          </a:p>
          <a:p>
            <a:r>
              <a:rPr lang="tr-TR" b="1" u="sng" dirty="0" smtClean="0"/>
              <a:t> Doçent: </a:t>
            </a:r>
            <a:r>
              <a:rPr lang="tr-TR" dirty="0" smtClean="0"/>
              <a:t>Üniversitelerarası Kurul tarafından verilen doçentlik akademik unvanına sahip kişidir.</a:t>
            </a:r>
          </a:p>
          <a:p>
            <a:r>
              <a:rPr lang="tr-TR" dirty="0" smtClean="0"/>
              <a:t> </a:t>
            </a:r>
            <a:r>
              <a:rPr lang="tr-TR" b="1" u="sng" dirty="0" smtClean="0"/>
              <a:t>Doktor Öğretim Üyesi: </a:t>
            </a:r>
            <a:r>
              <a:rPr lang="tr-TR" dirty="0" smtClean="0"/>
              <a:t>Doktora çalışmalarını başarı ile tamamlamış, tıpta, diş hekimliğinde, eczacılıkta ve veteriner hekimlikte uzmanlık unvanını veya Üniversitelerarası Kurulun önerisi üzerine Yükseköğretim Kurulunca tespit edilen belli sanat dallarının birinde yeterlik kazanmış olan akademik unvana sahip kişidir. </a:t>
            </a:r>
          </a:p>
          <a:p>
            <a:r>
              <a:rPr lang="tr-TR" b="1" u="sng" dirty="0" smtClean="0"/>
              <a:t>Öğretim Görevlisi: </a:t>
            </a:r>
            <a:r>
              <a:rPr lang="tr-TR" dirty="0" smtClean="0"/>
              <a:t>Yükseköğretim kurumlarında okutulan dersleri vermek, uygulama yapmak veya yaptırmakla yükümlü olan öğretim elemanıdır.</a:t>
            </a:r>
          </a:p>
          <a:p>
            <a:r>
              <a:rPr lang="tr-TR" b="1" u="sng" dirty="0" smtClean="0"/>
              <a:t>Araştırma görevlileri</a:t>
            </a:r>
            <a:r>
              <a:rPr lang="tr-TR" dirty="0" smtClean="0"/>
              <a:t>, yükseköğretim kurumlarında yapılan araştırma, inceleme ve deneylerde yardımcı olan ve yetkili organlarca verilen ilgili diğer görevleri yapan öğretim elemanıdır. </a:t>
            </a:r>
            <a:endParaRPr lang="tr-TR" dirty="0"/>
          </a:p>
        </p:txBody>
      </p:sp>
    </p:spTree>
    <p:extLst>
      <p:ext uri="{BB962C8B-B14F-4D97-AF65-F5344CB8AC3E}">
        <p14:creationId xmlns:p14="http://schemas.microsoft.com/office/powerpoint/2010/main" val="1077984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274042"/>
          </a:xfrm>
        </p:spPr>
        <p:txBody>
          <a:bodyPr>
            <a:normAutofit fontScale="90000"/>
          </a:bodyPr>
          <a:lstStyle/>
          <a:p>
            <a:r>
              <a:rPr lang="tr-TR" dirty="0" smtClean="0">
                <a:solidFill>
                  <a:schemeClr val="bg1"/>
                </a:solidFill>
              </a:rPr>
              <a:t>.</a:t>
            </a:r>
            <a:endParaRPr lang="tr-TR" dirty="0">
              <a:solidFill>
                <a:schemeClr val="bg1"/>
              </a:solidFill>
            </a:endParaRPr>
          </a:p>
        </p:txBody>
      </p:sp>
      <p:sp>
        <p:nvSpPr>
          <p:cNvPr id="3" name="İçerik Yer Tutucusu 2"/>
          <p:cNvSpPr>
            <a:spLocks noGrp="1"/>
          </p:cNvSpPr>
          <p:nvPr>
            <p:ph idx="1"/>
          </p:nvPr>
        </p:nvSpPr>
        <p:spPr>
          <a:xfrm>
            <a:off x="457200" y="571480"/>
            <a:ext cx="8258204" cy="6143668"/>
          </a:xfrm>
        </p:spPr>
        <p:style>
          <a:lnRef idx="1">
            <a:schemeClr val="accent1"/>
          </a:lnRef>
          <a:fillRef idx="2">
            <a:schemeClr val="accent1"/>
          </a:fillRef>
          <a:effectRef idx="1">
            <a:schemeClr val="accent1"/>
          </a:effectRef>
          <a:fontRef idx="minor">
            <a:schemeClr val="dk1"/>
          </a:fontRef>
        </p:style>
        <p:txBody>
          <a:bodyPr>
            <a:noAutofit/>
          </a:bodyPr>
          <a:lstStyle/>
          <a:p>
            <a:r>
              <a:rPr lang="tr-TR" sz="1800" b="1" u="sng" dirty="0" smtClean="0"/>
              <a:t>Ön Lisans: </a:t>
            </a:r>
            <a:r>
              <a:rPr lang="tr-TR" sz="1800" dirty="0" smtClean="0"/>
              <a:t>Ortaöğretim yeterliliklerine dayalı, en az iki yıllık bir programı kapsayan nitelikli insan gücü yetiştirmeyi amaçlayan veya lisans öğretiminin ilk kademesini teşkil eden bir yükseköğretimdir. </a:t>
            </a:r>
          </a:p>
          <a:p>
            <a:r>
              <a:rPr lang="tr-TR" sz="1800" b="1" u="sng" dirty="0" smtClean="0"/>
              <a:t> Lisans: </a:t>
            </a:r>
            <a:r>
              <a:rPr lang="tr-TR" sz="1800" dirty="0" smtClean="0"/>
              <a:t>Ortaöğretime dayalı, en az sekiz yarı yıllık bir programı kapsayan bir yükseköğretimdir. </a:t>
            </a:r>
          </a:p>
          <a:p>
            <a:r>
              <a:rPr lang="tr-TR" sz="1800" b="1" u="sng" dirty="0" smtClean="0"/>
              <a:t>Lisans Üstü: </a:t>
            </a:r>
            <a:r>
              <a:rPr lang="tr-TR" sz="1800" dirty="0" smtClean="0"/>
              <a:t>Yüksek lisans ve doktora ile tıpta, diş hekimliğinde, eczacılıkta ve veteriner hekimlikte uzmanlık ve sanatta yeterlik eğitimini kapsar ve aşağıdaki kademelere ayrılır</a:t>
            </a:r>
            <a:r>
              <a:rPr lang="tr-TR" sz="1800" b="1" dirty="0" smtClean="0"/>
              <a:t>. (1) Yüksek Lisans: </a:t>
            </a:r>
            <a:r>
              <a:rPr lang="tr-TR" sz="1800" dirty="0" smtClean="0"/>
              <a:t>(Bilim uzmanlığı, yüksek mühendislik, yüksek mimarlık, </a:t>
            </a:r>
            <a:r>
              <a:rPr lang="tr-TR" sz="1800" dirty="0" err="1" smtClean="0"/>
              <a:t>master</a:t>
            </a:r>
            <a:r>
              <a:rPr lang="tr-TR" sz="1800" dirty="0" smtClean="0"/>
              <a:t>): Bir lisans öğretimine dayalı, eğitim - öğretim ve araştırmanın sonuçlarını ortaya koymayı amaçlayan bir yükseköğretimdir. </a:t>
            </a:r>
            <a:r>
              <a:rPr lang="tr-TR" sz="1800" b="1" dirty="0" smtClean="0"/>
              <a:t>(2) Doktora: </a:t>
            </a:r>
            <a:r>
              <a:rPr lang="tr-TR" sz="1800" dirty="0" smtClean="0"/>
              <a:t>Lisansa dayalı en az altı veya yüksek lisans veya eczacılık veya fen fakültesi mezunlarınca Sağlık ve Sosyal Yardım Bakanlığı tarafından düzenlenen esaslara göre bir </a:t>
            </a:r>
            <a:r>
              <a:rPr lang="tr-TR" sz="1800" dirty="0" err="1" smtClean="0"/>
              <a:t>laboratuvar</a:t>
            </a:r>
            <a:r>
              <a:rPr lang="tr-TR" sz="1800" dirty="0" smtClean="0"/>
              <a:t> dalında kazanılan uzmanlığa dayalı en az dört yarı yıllık programı kapsayan ve orijinal bir araştırmanın sonuçlarını ortaya koymayı </a:t>
            </a:r>
            <a:r>
              <a:rPr lang="tr-TR" sz="1800" dirty="0" err="1" smtClean="0"/>
              <a:t>amaçlıyan</a:t>
            </a:r>
            <a:r>
              <a:rPr lang="tr-TR" sz="1800" dirty="0" smtClean="0"/>
              <a:t> bir yükseköğretimdir</a:t>
            </a:r>
            <a:r>
              <a:rPr lang="tr-TR" sz="1800" b="1" dirty="0" smtClean="0"/>
              <a:t>. (3) Tıpta Uzmanlık: </a:t>
            </a:r>
            <a:r>
              <a:rPr lang="tr-TR" sz="1800" dirty="0" smtClean="0"/>
              <a:t>Sağlık ve Sosyal Yardım Bakanlığı tarafından düzenlenen esaslara göre yürütülen ve tıp doktorlarına belirli alanlarda özel yetenek ve yetki sağlamayı amaçlayan bir yükseköğretimdir. </a:t>
            </a:r>
            <a:r>
              <a:rPr lang="tr-TR" sz="1800" b="1" dirty="0" smtClean="0"/>
              <a:t>(4) Sanatta Yeterlik: </a:t>
            </a:r>
            <a:r>
              <a:rPr lang="tr-TR" sz="1800" dirty="0" smtClean="0"/>
              <a:t>Lisansa dayalı en az altı,yüksek lisansa dayalı en az dört yarı yıllık programı kapsayan ve orijinal bir sanat eserinin ortaya konulmasını, müzik ve sahne sanatlarında ise üstün bir uygulama ve yaratıcılığı amaçlayan doktora düzeyinde lisans üstü bir yükseköğretim eşdeğeridir.</a:t>
            </a:r>
            <a:endParaRPr lang="tr-TR" sz="1800" dirty="0"/>
          </a:p>
        </p:txBody>
      </p:sp>
    </p:spTree>
    <p:extLst>
      <p:ext uri="{BB962C8B-B14F-4D97-AF65-F5344CB8AC3E}">
        <p14:creationId xmlns:p14="http://schemas.microsoft.com/office/powerpoint/2010/main" val="281986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2547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dirty="0" smtClean="0"/>
              <a:t>ÜNİVERSİTE ORGANLARI</a:t>
            </a:r>
            <a:endParaRPr lang="tr-TR" dirty="0">
              <a:solidFill>
                <a:schemeClr val="bg1"/>
              </a:solidFill>
            </a:endParaRPr>
          </a:p>
        </p:txBody>
      </p:sp>
      <p:sp>
        <p:nvSpPr>
          <p:cNvPr id="3" name="2 İçerik Yer Tutucusu"/>
          <p:cNvSpPr>
            <a:spLocks noGrp="1"/>
          </p:cNvSpPr>
          <p:nvPr>
            <p:ph idx="1"/>
          </p:nvPr>
        </p:nvSpPr>
        <p:spPr>
          <a:xfrm>
            <a:off x="457200" y="1357298"/>
            <a:ext cx="8229600" cy="4768865"/>
          </a:xfrm>
        </p:spPr>
        <p:style>
          <a:lnRef idx="1">
            <a:schemeClr val="accent1"/>
          </a:lnRef>
          <a:fillRef idx="2">
            <a:schemeClr val="accent1"/>
          </a:fillRef>
          <a:effectRef idx="1">
            <a:schemeClr val="accent1"/>
          </a:effectRef>
          <a:fontRef idx="minor">
            <a:schemeClr val="dk1"/>
          </a:fontRef>
        </p:style>
        <p:txBody>
          <a:bodyPr>
            <a:noAutofit/>
          </a:bodyPr>
          <a:lstStyle/>
          <a:p>
            <a:r>
              <a:rPr lang="tr-TR" sz="2000" b="1" u="sng" dirty="0" smtClean="0"/>
              <a:t>Rektör:</a:t>
            </a:r>
            <a:r>
              <a:rPr lang="tr-TR" sz="2000" dirty="0" smtClean="0"/>
              <a:t> Devlet ve vakıf üniversitelerine rektör, Cumhurbaşkanınca atanır. Vakıflarca kurulan üniversitelerde rektör ataması, mütevelli heyetinin teklifi üzerine yapılır. Rektör, üniversite veya yüksek teknoloji enstitüsü tüzel kişiliğini temsil eder. Rektörlerin yaş haddi 67 yaştır. Ancak rektör olarak atanmış olanlarda görev süreleri bitinceye kadar yaş haddi aranmaz. Rektör, çalışmalarında kendisine yardım etmek üzere, üniversitenin aylıklı profesörleri arasından en çok üç kişiyi kendi rektörlük görev süresiyle sınırlı olmak kaydıyla rektör yardımcısı olarak seçer. Ancak, merkezi </a:t>
            </a:r>
            <a:r>
              <a:rPr lang="tr-TR" sz="2000" dirty="0" err="1" smtClean="0"/>
              <a:t>açıköğretim</a:t>
            </a:r>
            <a:r>
              <a:rPr lang="tr-TR" sz="2000" dirty="0" smtClean="0"/>
              <a:t> yapmakla görevli üniversitelerde, gerekli hallerde rektör tarafından beş rektör yardımcısı seçilebilir. Rektör yardımcıları, rektör tarafından atanır.  Rektör, görevi başında olmadığı zaman yardımcılarından birisini yerine vekil bırakır. Rektör görevi başından iki haftadan fazla uzaklaştığında Yükseköğretim Kuruluna bilgi verir. Göreve vekalet altı aydan fazla sürerse yeni bir rektör atanır. </a:t>
            </a:r>
            <a:endParaRPr lang="tr-T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r>
              <a:rPr lang="tr-TR" dirty="0" smtClean="0">
                <a:solidFill>
                  <a:schemeClr val="bg1"/>
                </a:solidFill>
              </a:rPr>
              <a:t>.</a:t>
            </a:r>
            <a:endParaRPr lang="tr-TR" dirty="0">
              <a:solidFill>
                <a:schemeClr val="bg1"/>
              </a:solidFill>
            </a:endParaRPr>
          </a:p>
        </p:txBody>
      </p:sp>
      <p:sp>
        <p:nvSpPr>
          <p:cNvPr id="3" name="2 İçerik Yer Tutucusu"/>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tr-TR" b="1" u="sng" dirty="0" smtClean="0"/>
              <a:t>Senato: </a:t>
            </a:r>
            <a:r>
              <a:rPr lang="tr-TR" dirty="0" smtClean="0"/>
              <a:t>Kuruluş ve işleyişi: Senato, rektörün başkanlığında, rektör yardımcıları, dekanlar ve her fakülteden fakülte kurullarınca üç yıl için seçilecek birer öğretim üyesi ile rektörlüğe bağlı enstitü ve yüksekokul müdürlerinden teşekkül eder.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2301</Words>
  <Application>Microsoft Office PowerPoint</Application>
  <PresentationFormat>Ekran Gösterisi (4:3)</PresentationFormat>
  <Paragraphs>87</Paragraphs>
  <Slides>28</Slides>
  <Notes>1</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2547 SAYILI YÜKSEKÖĞRETİM KANUNU</vt:lpstr>
      <vt:lpstr>AMAÇ</vt:lpstr>
      <vt:lpstr>TANIMLAR</vt:lpstr>
      <vt:lpstr>.</vt:lpstr>
      <vt:lpstr>.</vt:lpstr>
      <vt:lpstr>.</vt:lpstr>
      <vt:lpstr>.</vt:lpstr>
      <vt:lpstr>ÜNİVERSİTE ORGANLARI</vt:lpstr>
      <vt:lpstr>.</vt:lpstr>
      <vt:lpstr>.</vt:lpstr>
      <vt:lpstr>FAKÜLTE ORGANLARI</vt:lpstr>
      <vt:lpstr>.</vt:lpstr>
      <vt:lpstr>.</vt:lpstr>
      <vt:lpstr>Enstitü Organları</vt:lpstr>
      <vt:lpstr>.</vt:lpstr>
      <vt:lpstr>Yüksekokul Organları</vt:lpstr>
      <vt:lpstr>Bölüm</vt:lpstr>
      <vt:lpstr>Atamalar</vt:lpstr>
      <vt:lpstr>.</vt:lpstr>
      <vt:lpstr>.</vt:lpstr>
      <vt:lpstr>.</vt:lpstr>
      <vt:lpstr>.</vt:lpstr>
      <vt:lpstr>.</vt:lpstr>
      <vt:lpstr>.</vt:lpstr>
      <vt:lpstr>Unvanların Korunması</vt:lpstr>
      <vt:lpstr>Emeklilik Yaş Haddi</vt:lpstr>
      <vt:lpstr>Yurt içinde ve yurt dışında görevlendirme</vt:lpstr>
      <vt:lpstr>Kurumlararası Yardımlaşma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2547 SAYILI YÜKSEKÖĞRETİM KANUNU</dc:title>
  <dc:creator>per1</dc:creator>
  <cp:lastModifiedBy>HP</cp:lastModifiedBy>
  <cp:revision>46</cp:revision>
  <dcterms:created xsi:type="dcterms:W3CDTF">2021-02-08T12:45:20Z</dcterms:created>
  <dcterms:modified xsi:type="dcterms:W3CDTF">2023-06-14T06:57:32Z</dcterms:modified>
</cp:coreProperties>
</file>